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0"/>
  </p:notes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E49928-B03D-4242-A2B1-D4AC8326714F}">
  <a:tblStyle styleId="{A9E49928-B03D-4242-A2B1-D4AC832671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bdb2c83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bdb2c83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427fc955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427fc955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6065dd16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f6065dd16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427fc955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427fc955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72c01a8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72c01a8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427fc955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427fc955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6065dd16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f6065dd16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63c8298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63c8298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f6065dd1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f6065dd1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6065dd16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6065dd16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6065dd1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6065dd1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6065dd16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6065dd16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6065dd16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6065dd16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6065dd16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6065dd16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6065dd16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6065dd16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horturl.at/Xje83" TargetMode="External"/><Relationship Id="rId4" Type="http://schemas.openxmlformats.org/officeDocument/2006/relationships/hyperlink" Target="http://sqliteonline.com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sqldbm.com/Hom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orturl.at/zVDpa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lookerstudio.google.com/s/lWXazooby1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965000" y="2071500"/>
            <a:ext cx="5214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BANCO DE DADOS</a:t>
            </a:r>
            <a:endParaRPr sz="5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1629425" y="242700"/>
            <a:ext cx="597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COMO FUNCIONAM OS BANCO DE DADOS?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34" name="Google Shape;234;p24"/>
          <p:cNvGrpSpPr/>
          <p:nvPr/>
        </p:nvGrpSpPr>
        <p:grpSpPr>
          <a:xfrm>
            <a:off x="1877143" y="2571737"/>
            <a:ext cx="5192159" cy="2406533"/>
            <a:chOff x="1714500" y="2207175"/>
            <a:chExt cx="5735925" cy="2895600"/>
          </a:xfrm>
        </p:grpSpPr>
        <p:sp>
          <p:nvSpPr>
            <p:cNvPr id="235" name="Google Shape;235;p24"/>
            <p:cNvSpPr/>
            <p:nvPr/>
          </p:nvSpPr>
          <p:spPr>
            <a:xfrm>
              <a:off x="1744725" y="2236450"/>
              <a:ext cx="5705700" cy="282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6" name="Google Shape;23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4500" y="2207175"/>
              <a:ext cx="5715000" cy="2895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24"/>
          <p:cNvSpPr txBox="1"/>
          <p:nvPr/>
        </p:nvSpPr>
        <p:spPr>
          <a:xfrm>
            <a:off x="3610625" y="995350"/>
            <a:ext cx="1772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S</a:t>
            </a: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tructured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Q</a:t>
            </a: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uery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L</a:t>
            </a: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anguage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1386950" y="242700"/>
            <a:ext cx="63255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VAMOS PRATICAR?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Treinar SQL: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u="sng">
                <a:solidFill>
                  <a:schemeClr val="hlink"/>
                </a:solidFill>
                <a:latin typeface="Impact"/>
                <a:ea typeface="Impact"/>
                <a:cs typeface="Impact"/>
                <a:sym typeface="Impact"/>
                <a:hlinkClick r:id="rId4"/>
              </a:rPr>
              <a:t>sqliteonline.com</a:t>
            </a:r>
            <a:endParaRPr sz="5300">
              <a:solidFill>
                <a:srgbClr val="ED145B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Exemplos SQL: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u="sng">
                <a:solidFill>
                  <a:schemeClr val="hlink"/>
                </a:solidFill>
                <a:latin typeface="Impact"/>
                <a:ea typeface="Impact"/>
                <a:cs typeface="Impact"/>
                <a:sym typeface="Impact"/>
                <a:hlinkClick r:id="rId5"/>
              </a:rPr>
              <a:t>shorturl.at/Xje83</a:t>
            </a:r>
            <a:endParaRPr sz="5300">
              <a:solidFill>
                <a:srgbClr val="ED145B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300">
              <a:solidFill>
                <a:srgbClr val="ED145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>
            <a:off x="1471933" y="242700"/>
            <a:ext cx="583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COMO ORGANIZAR UM BANCO DE DADOS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3239750" y="1681150"/>
            <a:ext cx="26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Modelagem Conceitual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5090600" y="4424350"/>
            <a:ext cx="364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hlink"/>
                </a:solidFill>
                <a:latin typeface="Impact"/>
                <a:ea typeface="Impact"/>
                <a:cs typeface="Impact"/>
                <a:sym typeface="Impact"/>
                <a:hlinkClick r:id="rId4"/>
              </a:rPr>
              <a:t>sqldbm.com</a:t>
            </a:r>
            <a:endParaRPr sz="2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111" y="4447327"/>
            <a:ext cx="532775" cy="5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7050" y="2175713"/>
            <a:ext cx="27813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4886" y="3096446"/>
            <a:ext cx="4274651" cy="12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5634825" y="2690069"/>
            <a:ext cx="26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Modelagem Física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025" y="3108225"/>
            <a:ext cx="3160276" cy="13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425969" y="2677744"/>
            <a:ext cx="26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Modelagem Lógica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2436175" y="995350"/>
            <a:ext cx="4140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ED145B"/>
                </a:solidFill>
                <a:latin typeface="Impact"/>
                <a:ea typeface="Impact"/>
                <a:cs typeface="Impact"/>
                <a:sym typeface="Impact"/>
              </a:rPr>
              <a:t>Modelagem de Dados</a:t>
            </a:r>
            <a:endParaRPr sz="3200">
              <a:solidFill>
                <a:srgbClr val="ED145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1471933" y="242700"/>
            <a:ext cx="583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COMO ORGANIZAR UM BANCO DE DADOS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2150675" y="2398650"/>
            <a:ext cx="442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hlink"/>
                </a:solidFill>
                <a:latin typeface="Impact"/>
                <a:ea typeface="Impact"/>
                <a:cs typeface="Impact"/>
                <a:sym typeface="Impact"/>
                <a:hlinkClick r:id="rId4"/>
              </a:rPr>
              <a:t>https://shorturl.at/zVDpa</a:t>
            </a:r>
            <a:endParaRPr sz="2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1386125" y="1528750"/>
            <a:ext cx="608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ED145B"/>
                </a:solidFill>
                <a:latin typeface="Impact"/>
                <a:ea typeface="Impact"/>
                <a:cs typeface="Impact"/>
                <a:sym typeface="Impact"/>
              </a:rPr>
              <a:t>Exercício Modelagem de Dados</a:t>
            </a:r>
            <a:endParaRPr sz="3200">
              <a:solidFill>
                <a:srgbClr val="ED145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 txBox="1"/>
          <p:nvPr/>
        </p:nvSpPr>
        <p:spPr>
          <a:xfrm>
            <a:off x="2041200" y="242700"/>
            <a:ext cx="521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QUEM UTILIZA BANCO DE DADOS?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438" y="1932175"/>
            <a:ext cx="1704174" cy="170417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4" name="Google Shape;274;p28"/>
          <p:cNvSpPr txBox="1"/>
          <p:nvPr/>
        </p:nvSpPr>
        <p:spPr>
          <a:xfrm>
            <a:off x="3515307" y="1344325"/>
            <a:ext cx="206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Analista de Dados</a:t>
            </a:r>
            <a:endParaRPr sz="1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650" y="1905075"/>
            <a:ext cx="1562199" cy="156219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6" name="Google Shape;276;p28"/>
          <p:cNvSpPr txBox="1"/>
          <p:nvPr/>
        </p:nvSpPr>
        <p:spPr>
          <a:xfrm>
            <a:off x="-9962" y="1039525"/>
            <a:ext cx="2069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DBA Database Admin.</a:t>
            </a:r>
            <a:endParaRPr sz="1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77" name="Google Shape;27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8843" y="2590875"/>
            <a:ext cx="1562199" cy="156219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8" name="Google Shape;278;p28"/>
          <p:cNvSpPr txBox="1"/>
          <p:nvPr/>
        </p:nvSpPr>
        <p:spPr>
          <a:xfrm>
            <a:off x="5313256" y="4235525"/>
            <a:ext cx="206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Cientista de Dados</a:t>
            </a:r>
            <a:endParaRPr sz="1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3550" y="2464525"/>
            <a:ext cx="1562199" cy="156219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28"/>
          <p:cNvSpPr txBox="1"/>
          <p:nvPr/>
        </p:nvSpPr>
        <p:spPr>
          <a:xfrm>
            <a:off x="1748433" y="4026725"/>
            <a:ext cx="2069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Desenvolvedor de Software</a:t>
            </a:r>
            <a:endParaRPr sz="1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9600" y="1932200"/>
            <a:ext cx="1704151" cy="170415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2" name="Google Shape;282;p28"/>
          <p:cNvSpPr txBox="1"/>
          <p:nvPr/>
        </p:nvSpPr>
        <p:spPr>
          <a:xfrm>
            <a:off x="7056963" y="1351875"/>
            <a:ext cx="206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Usuários Finais</a:t>
            </a:r>
            <a:endParaRPr sz="1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9"/>
          <p:cNvSpPr txBox="1"/>
          <p:nvPr/>
        </p:nvSpPr>
        <p:spPr>
          <a:xfrm>
            <a:off x="2879400" y="699900"/>
            <a:ext cx="5516700" cy="3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“Sem dados</a:t>
            </a:r>
            <a:endParaRPr sz="5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você é apenas</a:t>
            </a:r>
            <a:endParaRPr sz="5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uma pessoa</a:t>
            </a:r>
            <a:endParaRPr sz="5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com uma opinião.”</a:t>
            </a:r>
            <a:endParaRPr sz="5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- W. Edwards Deming</a:t>
            </a:r>
            <a:endParaRPr sz="2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75" y="933125"/>
            <a:ext cx="1857375" cy="2819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4800"/>
            <a:ext cx="9151208" cy="51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965000" y="2071500"/>
            <a:ext cx="5214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 QUE É DADO?</a:t>
            </a:r>
            <a:endParaRPr sz="5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4800"/>
            <a:ext cx="9151208" cy="51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25" y="327950"/>
            <a:ext cx="4043863" cy="404386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7"/>
          <p:cNvSpPr txBox="1"/>
          <p:nvPr/>
        </p:nvSpPr>
        <p:spPr>
          <a:xfrm>
            <a:off x="321900" y="4464825"/>
            <a:ext cx="859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ED145B"/>
                </a:solidFill>
                <a:latin typeface="Impact"/>
                <a:ea typeface="Impact"/>
                <a:cs typeface="Impact"/>
                <a:sym typeface="Impact"/>
              </a:rPr>
              <a:t>Dado é um fato bruto, sem contexto ou interpretação.</a:t>
            </a:r>
            <a:endParaRPr sz="2800">
              <a:solidFill>
                <a:srgbClr val="ED145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246975" y="959625"/>
            <a:ext cx="34359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Exemplo Cadastro:</a:t>
            </a:r>
            <a:endParaRPr sz="2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●"/>
            </a:pPr>
            <a:r>
              <a:rPr lang="pt-BR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Nome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●"/>
            </a:pPr>
            <a:r>
              <a:rPr lang="pt-BR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Sobrenome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●"/>
            </a:pPr>
            <a:r>
              <a:rPr lang="pt-BR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Telefone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●"/>
            </a:pPr>
            <a:r>
              <a:rPr lang="pt-BR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Email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●"/>
            </a:pPr>
            <a:r>
              <a:rPr lang="pt-BR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CPF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4800"/>
            <a:ext cx="9151208" cy="51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 rot="10800000">
            <a:off x="2358675" y="3395100"/>
            <a:ext cx="4111800" cy="1338400"/>
          </a:xfrm>
          <a:prstGeom prst="flowChartManualOperation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/>
          <p:nvPr/>
        </p:nvSpPr>
        <p:spPr>
          <a:xfrm rot="10800000">
            <a:off x="3204050" y="2483725"/>
            <a:ext cx="2454625" cy="896275"/>
          </a:xfrm>
          <a:prstGeom prst="flowChartManualOperation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/>
          <p:nvPr/>
        </p:nvSpPr>
        <p:spPr>
          <a:xfrm rot="10800000">
            <a:off x="3703125" y="1842050"/>
            <a:ext cx="1456475" cy="617900"/>
          </a:xfrm>
          <a:prstGeom prst="flowChartManualOperation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4014350" y="1088341"/>
            <a:ext cx="819325" cy="716000"/>
          </a:xfrm>
          <a:prstGeom prst="flowChartExtra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1798499" y="3492765"/>
            <a:ext cx="145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DADO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1788314" y="2527100"/>
            <a:ext cx="185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INFORMAÇÃO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1849425" y="1724359"/>
            <a:ext cx="218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CONHECIMENTO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2398291" y="1033278"/>
            <a:ext cx="218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SABEDORIA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18"/>
          <p:cNvCxnSpPr>
            <a:stCxn id="96" idx="1"/>
            <a:endCxn id="97" idx="1"/>
          </p:cNvCxnSpPr>
          <p:nvPr/>
        </p:nvCxnSpPr>
        <p:spPr>
          <a:xfrm rot="10800000">
            <a:off x="5413095" y="2931800"/>
            <a:ext cx="646200" cy="1132500"/>
          </a:xfrm>
          <a:prstGeom prst="curvedConnector3">
            <a:avLst>
              <a:gd name="adj1" fmla="val -10048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8"/>
          <p:cNvCxnSpPr>
            <a:stCxn id="97" idx="1"/>
            <a:endCxn id="98" idx="1"/>
          </p:cNvCxnSpPr>
          <p:nvPr/>
        </p:nvCxnSpPr>
        <p:spPr>
          <a:xfrm rot="10800000">
            <a:off x="5013913" y="2150963"/>
            <a:ext cx="399300" cy="780900"/>
          </a:xfrm>
          <a:prstGeom prst="curvedConnector3">
            <a:avLst>
              <a:gd name="adj1" fmla="val -12110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8"/>
          <p:cNvCxnSpPr>
            <a:stCxn id="98" idx="1"/>
            <a:endCxn id="99" idx="3"/>
          </p:cNvCxnSpPr>
          <p:nvPr/>
        </p:nvCxnSpPr>
        <p:spPr>
          <a:xfrm rot="10800000">
            <a:off x="4628753" y="1446300"/>
            <a:ext cx="385200" cy="704700"/>
          </a:xfrm>
          <a:prstGeom prst="curvedConnector3">
            <a:avLst>
              <a:gd name="adj1" fmla="val -996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" name="Google Shape;107;p18"/>
          <p:cNvSpPr txBox="1"/>
          <p:nvPr/>
        </p:nvSpPr>
        <p:spPr>
          <a:xfrm>
            <a:off x="6699366" y="3208744"/>
            <a:ext cx="218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 contexto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937366" y="2294344"/>
            <a:ext cx="218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 significado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449611" y="1562899"/>
            <a:ext cx="218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 insights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237845" y="3782675"/>
            <a:ext cx="239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fato bruto</a:t>
            </a:r>
            <a:endParaRPr sz="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valor limitado isoladamente</a:t>
            </a:r>
            <a:endParaRPr sz="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565825" y="2715875"/>
            <a:ext cx="171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responde “quem”, “o que”, “onde” e “quando”</a:t>
            </a:r>
            <a:endParaRPr sz="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937290" y="1819250"/>
            <a:ext cx="100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responde “como” e “por que”</a:t>
            </a:r>
            <a:endParaRPr sz="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937290" y="1351865"/>
            <a:ext cx="100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decisão</a:t>
            </a:r>
            <a:endParaRPr sz="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ação</a:t>
            </a:r>
            <a:endParaRPr sz="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1149210" y="3737400"/>
            <a:ext cx="171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Ex: João, Silva, 2, Analgésico, $15, 30/09/2024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690200" y="2823000"/>
            <a:ext cx="271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Ex: João Silva comprou 2 unidades de Analgésico A no valor total de R$ 30,00 em 30/09/2024.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578550" y="1997075"/>
            <a:ext cx="321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Ex:  O sistema identifica que João compra o analgésico a cada 3 meses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81225" y="1281485"/>
            <a:ext cx="370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Ex: A farmácia envia uma oferta personalizada para João antes da próxima compra, baseada em seu histórico.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041200" y="242700"/>
            <a:ext cx="521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PIRÂMIDE DIKW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24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2041200" y="1309500"/>
            <a:ext cx="52140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 O QUE É UM BANCO DE DADOS?</a:t>
            </a:r>
            <a:endParaRPr sz="5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2464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2041200" y="242700"/>
            <a:ext cx="521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 QUE É UM BANCO DE DADOS?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21900" y="1035825"/>
            <a:ext cx="859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Um </a:t>
            </a:r>
            <a:r>
              <a:rPr lang="pt-BR" sz="19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conjunto organizado de dados</a:t>
            </a:r>
            <a:r>
              <a:rPr lang="pt-BR" sz="1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que pode ser acessado, gerenciado e atualizado.</a:t>
            </a:r>
            <a:endParaRPr sz="1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321900" y="1569225"/>
            <a:ext cx="5394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pt-BR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Representam aspectos da vida real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pt-BR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Podem ser armazenados de diversas formas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●"/>
            </a:pPr>
            <a:r>
              <a:rPr lang="pt-BR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Podem ser de qualquer tamanho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21900" y="2864625"/>
            <a:ext cx="859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ED145B"/>
                </a:solidFill>
                <a:latin typeface="Impact"/>
                <a:ea typeface="Impact"/>
                <a:cs typeface="Impact"/>
                <a:sym typeface="Impact"/>
              </a:rPr>
              <a:t>SGBD: </a:t>
            </a:r>
            <a:r>
              <a:rPr lang="pt-BR" sz="1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Sistema responsável pela Gestão dos Bancos de Dados.</a:t>
            </a:r>
            <a:endParaRPr sz="1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1194175" y="1372750"/>
            <a:ext cx="1779300" cy="152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1108625" y="242700"/>
            <a:ext cx="692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POR QUE BANCOS DE DADOS SÃO IMPORTANTES?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3632575" y="1372750"/>
            <a:ext cx="1779300" cy="152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605" y="1420451"/>
            <a:ext cx="1779301" cy="1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1875" y="1488350"/>
            <a:ext cx="1350400" cy="13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1183750" y="2838750"/>
            <a:ext cx="177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Organização e Eficiência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3534469" y="2838750"/>
            <a:ext cx="203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Tomada de Decisão Baseada em Dados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5912875" y="2838750"/>
            <a:ext cx="193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Escalabilidade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5994775" y="1372750"/>
            <a:ext cx="1779300" cy="152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372" y="1514935"/>
            <a:ext cx="1251300" cy="12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4504725" y="4212250"/>
            <a:ext cx="465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1791338" y="4161300"/>
            <a:ext cx="542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7"/>
              </a:rPr>
              <a:t>Exemplo de Análise de Dados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/>
          <p:nvPr/>
        </p:nvSpPr>
        <p:spPr>
          <a:xfrm>
            <a:off x="2263945" y="1195275"/>
            <a:ext cx="6346200" cy="292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440850" y="4171500"/>
            <a:ext cx="8169300" cy="9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444075" y="1195275"/>
            <a:ext cx="1581300" cy="292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2041200" y="166500"/>
            <a:ext cx="5214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QUANDO USAR OS DIFERENTES TIPOS DE BANCOS DE DADOS?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44" y="1743275"/>
            <a:ext cx="9429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299" y="1734850"/>
            <a:ext cx="967506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0200" y="1738525"/>
            <a:ext cx="907716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3350" y="1743275"/>
            <a:ext cx="907725" cy="9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6625" y="1720875"/>
            <a:ext cx="907725" cy="95094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421750" y="1390950"/>
            <a:ext cx="158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Relacional</a:t>
            </a:r>
            <a:endParaRPr sz="12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348675" y="1390950"/>
            <a:ext cx="11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Colunar</a:t>
            </a:r>
            <a:endParaRPr sz="12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4025075" y="1390950"/>
            <a:ext cx="107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Grafos</a:t>
            </a:r>
            <a:endParaRPr sz="12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731751" y="1390950"/>
            <a:ext cx="107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Documentos</a:t>
            </a:r>
            <a:endParaRPr sz="12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7331951" y="1390950"/>
            <a:ext cx="107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Chave-Valor</a:t>
            </a:r>
            <a:endParaRPr sz="12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2323343" y="2701200"/>
            <a:ext cx="1223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Casos de </a:t>
            </a: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analíticos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onde o desempenho na recuperação de dados é critico.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01857" y="2701200"/>
            <a:ext cx="1431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Aplicações que exigem </a:t>
            </a: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estrutura e integridade de dados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como sistemas de gerenciamento de pedidos e registros financeiros.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3933998" y="2701200"/>
            <a:ext cx="1316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Representar e consultar dados com </a:t>
            </a: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estruturas altamente relacionadas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como redes sociais e análise de relacionamentos.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5519575" y="2701200"/>
            <a:ext cx="1431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Cenários de Big Data e aplicações que requerem </a:t>
            </a: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escalabilidade horizontal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como redes sociais e análise de logs.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7230426" y="2701200"/>
            <a:ext cx="1316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Caches na memória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oferecendo tempos de resposta extremamente baixos para dados frequentemente acessados.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21750" y="1162350"/>
            <a:ext cx="75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2250550" y="1162350"/>
            <a:ext cx="302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NoSQL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4825" y="4161600"/>
            <a:ext cx="458925" cy="4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00025" y="4161600"/>
            <a:ext cx="907725" cy="2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5264" y="4562625"/>
            <a:ext cx="577249" cy="4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42150" y="4208200"/>
            <a:ext cx="577250" cy="46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13">
            <a:alphaModFix/>
          </a:blip>
          <a:srcRect l="28011" t="62577" r="28886"/>
          <a:stretch/>
        </p:blipFill>
        <p:spPr>
          <a:xfrm>
            <a:off x="2327550" y="4179640"/>
            <a:ext cx="1159500" cy="3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06176" y="4187362"/>
            <a:ext cx="1075800" cy="40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6000" y="4246520"/>
            <a:ext cx="717750" cy="37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23400" y="4169825"/>
            <a:ext cx="717757" cy="4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352938" y="4457641"/>
            <a:ext cx="658650" cy="53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81400" y="4652289"/>
            <a:ext cx="780076" cy="35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19">
            <a:alphaModFix/>
          </a:blip>
          <a:srcRect l="30154" r="27277"/>
          <a:stretch/>
        </p:blipFill>
        <p:spPr>
          <a:xfrm>
            <a:off x="2290374" y="4463425"/>
            <a:ext cx="401400" cy="6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788600" y="4607925"/>
            <a:ext cx="831288" cy="2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21">
            <a:alphaModFix/>
          </a:blip>
          <a:srcRect l="26001" t="13913" r="24501" b="10757"/>
          <a:stretch/>
        </p:blipFill>
        <p:spPr>
          <a:xfrm>
            <a:off x="5768470" y="4644682"/>
            <a:ext cx="353806" cy="3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6073239" y="4624940"/>
            <a:ext cx="143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Amazon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DocumentDB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/>
          <p:nvPr/>
        </p:nvSpPr>
        <p:spPr>
          <a:xfrm>
            <a:off x="5374950" y="1329950"/>
            <a:ext cx="3383700" cy="287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1629425" y="242700"/>
            <a:ext cx="597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COMO FUNCIONAM OS BANCO DE DADOS?</a:t>
            </a:r>
            <a:endParaRPr sz="2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98" name="Google Shape;198;p23"/>
          <p:cNvCxnSpPr>
            <a:stCxn id="199" idx="3"/>
            <a:endCxn id="200" idx="3"/>
          </p:cNvCxnSpPr>
          <p:nvPr/>
        </p:nvCxnSpPr>
        <p:spPr>
          <a:xfrm>
            <a:off x="8010209" y="2387350"/>
            <a:ext cx="600" cy="13575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3"/>
          <p:cNvSpPr txBox="1"/>
          <p:nvPr/>
        </p:nvSpPr>
        <p:spPr>
          <a:xfrm>
            <a:off x="7996794" y="2056833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7989215" y="3669774"/>
            <a:ext cx="46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5755954" y="1766292"/>
            <a:ext cx="12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5755954" y="2909292"/>
            <a:ext cx="12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Pedidos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5374949" y="1309087"/>
            <a:ext cx="152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Banco de Dados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2351425" y="1318425"/>
            <a:ext cx="2054400" cy="287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2362905" y="1297550"/>
            <a:ext cx="152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Aplicação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50" y="2123225"/>
            <a:ext cx="1344026" cy="134402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9" name="Google Shape;209;p23"/>
          <p:cNvSpPr txBox="1"/>
          <p:nvPr/>
        </p:nvSpPr>
        <p:spPr>
          <a:xfrm>
            <a:off x="208700" y="1676238"/>
            <a:ext cx="158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Usuário Final</a:t>
            </a:r>
            <a:endParaRPr sz="1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2797794" y="3008625"/>
            <a:ext cx="1205400" cy="477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Gestão de Pedidos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2797794" y="2137325"/>
            <a:ext cx="1205400" cy="477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Cadastro de Cliente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2" name="Google Shape;212;p23"/>
          <p:cNvCxnSpPr>
            <a:stCxn id="208" idx="3"/>
            <a:endCxn id="211" idx="1"/>
          </p:cNvCxnSpPr>
          <p:nvPr/>
        </p:nvCxnSpPr>
        <p:spPr>
          <a:xfrm rot="10800000" flipH="1">
            <a:off x="1683576" y="2375838"/>
            <a:ext cx="1114200" cy="41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23"/>
          <p:cNvCxnSpPr>
            <a:stCxn id="208" idx="3"/>
            <a:endCxn id="210" idx="1"/>
          </p:cNvCxnSpPr>
          <p:nvPr/>
        </p:nvCxnSpPr>
        <p:spPr>
          <a:xfrm>
            <a:off x="1683576" y="2795238"/>
            <a:ext cx="1114200" cy="45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23"/>
          <p:cNvCxnSpPr>
            <a:stCxn id="211" idx="3"/>
          </p:cNvCxnSpPr>
          <p:nvPr/>
        </p:nvCxnSpPr>
        <p:spPr>
          <a:xfrm>
            <a:off x="4003194" y="2375825"/>
            <a:ext cx="1521000" cy="107400"/>
          </a:xfrm>
          <a:prstGeom prst="straightConnector1">
            <a:avLst/>
          </a:prstGeom>
          <a:noFill/>
          <a:ln w="19050" cap="flat" cmpd="sng">
            <a:solidFill>
              <a:srgbClr val="ED145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23"/>
          <p:cNvCxnSpPr>
            <a:stCxn id="210" idx="3"/>
            <a:endCxn id="216" idx="1"/>
          </p:cNvCxnSpPr>
          <p:nvPr/>
        </p:nvCxnSpPr>
        <p:spPr>
          <a:xfrm>
            <a:off x="4003194" y="3247125"/>
            <a:ext cx="1518600" cy="296400"/>
          </a:xfrm>
          <a:prstGeom prst="straightConnector1">
            <a:avLst/>
          </a:prstGeom>
          <a:noFill/>
          <a:ln w="19050" cap="flat" cmpd="sng">
            <a:solidFill>
              <a:srgbClr val="ED145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23"/>
          <p:cNvCxnSpPr>
            <a:stCxn id="210" idx="3"/>
            <a:endCxn id="218" idx="1"/>
          </p:cNvCxnSpPr>
          <p:nvPr/>
        </p:nvCxnSpPr>
        <p:spPr>
          <a:xfrm rot="10800000" flipH="1">
            <a:off x="4003194" y="2516625"/>
            <a:ext cx="1518600" cy="730500"/>
          </a:xfrm>
          <a:prstGeom prst="straightConnector1">
            <a:avLst/>
          </a:prstGeom>
          <a:noFill/>
          <a:ln w="19050" cap="flat" cmpd="sng">
            <a:solidFill>
              <a:srgbClr val="ED145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3"/>
          <p:cNvCxnSpPr/>
          <p:nvPr/>
        </p:nvCxnSpPr>
        <p:spPr>
          <a:xfrm>
            <a:off x="7207625" y="4695775"/>
            <a:ext cx="345000" cy="1200"/>
          </a:xfrm>
          <a:prstGeom prst="straightConnector1">
            <a:avLst/>
          </a:prstGeom>
          <a:noFill/>
          <a:ln w="19050" cap="flat" cmpd="sng">
            <a:solidFill>
              <a:srgbClr val="ED145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23"/>
          <p:cNvSpPr txBox="1"/>
          <p:nvPr/>
        </p:nvSpPr>
        <p:spPr>
          <a:xfrm>
            <a:off x="7508550" y="4509500"/>
            <a:ext cx="139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Linguagem SQL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4291947" y="1988863"/>
            <a:ext cx="242700" cy="1630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7258775" y="4860112"/>
            <a:ext cx="242700" cy="1500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7527226" y="4756776"/>
            <a:ext cx="139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Conector BD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5529900" y="3308830"/>
            <a:ext cx="900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PK    Pedido</a:t>
            </a:r>
            <a:endParaRPr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5714105" y="3412347"/>
            <a:ext cx="105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Cliente                 FK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Valor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Qtde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6" name="Google Shape;226;p23"/>
          <p:cNvGraphicFramePr/>
          <p:nvPr/>
        </p:nvGraphicFramePr>
        <p:xfrm>
          <a:off x="5603550" y="205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{A9E49928-B03D-4242-A2B1-D4AC8326714F}</a:tableStyleId>
              </a:tblPr>
              <a:tblGrid>
                <a:gridCol w="91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Tipo Dado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Chave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[PK]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varchar(50)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varchar(50)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9" name="Google Shape;199;p23"/>
          <p:cNvSpPr/>
          <p:nvPr/>
        </p:nvSpPr>
        <p:spPr>
          <a:xfrm>
            <a:off x="7939109" y="2348200"/>
            <a:ext cx="71100" cy="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7" name="Google Shape;227;p23"/>
          <p:cNvGraphicFramePr/>
          <p:nvPr/>
        </p:nvGraphicFramePr>
        <p:xfrm>
          <a:off x="5603550" y="32095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{A9E49928-B03D-4242-A2B1-D4AC8326714F}</a:tableStyleId>
              </a:tblPr>
              <a:tblGrid>
                <a:gridCol w="91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Tipo Dado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Chave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Pedido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[PK]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[FK]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Quantidade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9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0" name="Google Shape;200;p23"/>
          <p:cNvSpPr/>
          <p:nvPr/>
        </p:nvSpPr>
        <p:spPr>
          <a:xfrm>
            <a:off x="7939109" y="3705584"/>
            <a:ext cx="71100" cy="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chers xmlns="4810b1be-b013-45c3-af17-95057bdb2a9e">
      <UserInfo>
        <DisplayName/>
        <AccountId xsi:nil="true"/>
        <AccountType/>
      </UserInfo>
    </Teachers>
    <Student_Groups xmlns="4810b1be-b013-45c3-af17-95057bdb2a9e">
      <UserInfo>
        <DisplayName/>
        <AccountId xsi:nil="true"/>
        <AccountType/>
      </UserInfo>
    </Student_Groups>
    <Distribution_Groups xmlns="4810b1be-b013-45c3-af17-95057bdb2a9e" xsi:nil="true"/>
    <Self_Registration_Enabled xmlns="4810b1be-b013-45c3-af17-95057bdb2a9e" xsi:nil="true"/>
    <Is_Collaboration_Space_Locked xmlns="4810b1be-b013-45c3-af17-95057bdb2a9e" xsi:nil="true"/>
    <LMS_Mappings xmlns="4810b1be-b013-45c3-af17-95057bdb2a9e" xsi:nil="true"/>
    <Invited_Students xmlns="4810b1be-b013-45c3-af17-95057bdb2a9e" xsi:nil="true"/>
    <CultureName xmlns="4810b1be-b013-45c3-af17-95057bdb2a9e" xsi:nil="true"/>
    <Templates xmlns="4810b1be-b013-45c3-af17-95057bdb2a9e" xsi:nil="true"/>
    <Has_Teacher_Only_SectionGroup xmlns="4810b1be-b013-45c3-af17-95057bdb2a9e" xsi:nil="true"/>
    <DefaultSectionNames xmlns="4810b1be-b013-45c3-af17-95057bdb2a9e" xsi:nil="true"/>
    <TaxCatchAll xmlns="ff9daf23-330d-4706-b085-709fc485bc71" xsi:nil="true"/>
    <Owner xmlns="4810b1be-b013-45c3-af17-95057bdb2a9e">
      <UserInfo>
        <DisplayName/>
        <AccountId xsi:nil="true"/>
        <AccountType/>
      </UserInfo>
    </Owner>
    <TeamsChannelId xmlns="4810b1be-b013-45c3-af17-95057bdb2a9e" xsi:nil="true"/>
    <Invited_Teachers xmlns="4810b1be-b013-45c3-af17-95057bdb2a9e" xsi:nil="true"/>
    <IsNotebookLocked xmlns="4810b1be-b013-45c3-af17-95057bdb2a9e" xsi:nil="true"/>
    <lcf76f155ced4ddcb4097134ff3c332f xmlns="4810b1be-b013-45c3-af17-95057bdb2a9e">
      <Terms xmlns="http://schemas.microsoft.com/office/infopath/2007/PartnerControls"/>
    </lcf76f155ced4ddcb4097134ff3c332f>
    <NotebookType xmlns="4810b1be-b013-45c3-af17-95057bdb2a9e" xsi:nil="true"/>
    <Math_Settings xmlns="4810b1be-b013-45c3-af17-95057bdb2a9e" xsi:nil="true"/>
    <Teams_Channel_Section_Location xmlns="4810b1be-b013-45c3-af17-95057bdb2a9e" xsi:nil="true"/>
    <AppVersion xmlns="4810b1be-b013-45c3-af17-95057bdb2a9e" xsi:nil="true"/>
    <FolderType xmlns="4810b1be-b013-45c3-af17-95057bdb2a9e" xsi:nil="true"/>
    <Students xmlns="4810b1be-b013-45c3-af17-95057bdb2a9e">
      <UserInfo>
        <DisplayName/>
        <AccountId xsi:nil="true"/>
        <AccountType/>
      </UserInfo>
    </Student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CF8F60BFBEF145994FB8401AEF2367" ma:contentTypeVersion="33" ma:contentTypeDescription="Crie um novo documento." ma:contentTypeScope="" ma:versionID="25acd3af1e7bdf8801804b5bc8a65269">
  <xsd:schema xmlns:xsd="http://www.w3.org/2001/XMLSchema" xmlns:xs="http://www.w3.org/2001/XMLSchema" xmlns:p="http://schemas.microsoft.com/office/2006/metadata/properties" xmlns:ns2="4810b1be-b013-45c3-af17-95057bdb2a9e" xmlns:ns3="ff9daf23-330d-4706-b085-709fc485bc71" targetNamespace="http://schemas.microsoft.com/office/2006/metadata/properties" ma:root="true" ma:fieldsID="ba6a549d8bbb2a55e266a62ea7ea6a34" ns2:_="" ns3:_="">
    <xsd:import namespace="4810b1be-b013-45c3-af17-95057bdb2a9e"/>
    <xsd:import namespace="ff9daf23-330d-4706-b085-709fc485bc71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0b1be-b013-45c3-af17-95057bdb2a9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NotebookType" ma:index="20" nillable="true" ma:displayName="Notebook Type" ma:internalName="NotebookType">
      <xsd:simpleType>
        <xsd:restriction base="dms:Text"/>
      </xsd:simpleType>
    </xsd:element>
    <xsd:element name="FolderType" ma:index="21" nillable="true" ma:displayName="Folder Type" ma:internalName="FolderType">
      <xsd:simpleType>
        <xsd:restriction base="dms:Text"/>
      </xsd:simpleType>
    </xsd:element>
    <xsd:element name="CultureName" ma:index="22" nillable="true" ma:displayName="Culture Name" ma:internalName="CultureName">
      <xsd:simpleType>
        <xsd:restriction base="dms:Text"/>
      </xsd:simpleType>
    </xsd:element>
    <xsd:element name="AppVersion" ma:index="23" nillable="true" ma:displayName="App Version" ma:internalName="AppVersion">
      <xsd:simpleType>
        <xsd:restriction base="dms:Text"/>
      </xsd:simpleType>
    </xsd:element>
    <xsd:element name="TeamsChannelId" ma:index="24" nillable="true" ma:displayName="Teams Channel Id" ma:internalName="TeamsChannelId">
      <xsd:simpleType>
        <xsd:restriction base="dms:Text"/>
      </xsd:simpleType>
    </xsd:element>
    <xsd:element name="Owner" ma:index="2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6" nillable="true" ma:displayName="Math Settings" ma:internalName="Math_Settings">
      <xsd:simpleType>
        <xsd:restriction base="dms:Text"/>
      </xsd:simpleType>
    </xsd:element>
    <xsd:element name="DefaultSectionNames" ma:index="2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8" nillable="true" ma:displayName="Is Collaboration Space Locked" ma:internalName="Is_Collaboration_Space_Locked">
      <xsd:simpleType>
        <xsd:restriction base="dms:Boolean"/>
      </xsd:simpleType>
    </xsd:element>
    <xsd:element name="IsNotebookLocked" ma:index="39" nillable="true" ma:displayName="Is Notebook Locked" ma:internalName="IsNotebookLocked">
      <xsd:simpleType>
        <xsd:restriction base="dms:Boolean"/>
      </xsd:simpleType>
    </xsd:element>
    <xsd:element name="Teams_Channel_Section_Location" ma:index="40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daf23-330d-4706-b085-709fc485bc71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49adc0e-8353-4d5f-9e10-336750dd551a}" ma:internalName="TaxCatchAll" ma:showField="CatchAllData" ma:web="ff9daf23-330d-4706-b085-709fc485bc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D82D87-1C59-4282-9319-5962C484CE9A}">
  <ds:schemaRefs>
    <ds:schemaRef ds:uri="http://schemas.microsoft.com/office/2006/metadata/properties"/>
    <ds:schemaRef ds:uri="http://schemas.microsoft.com/office/infopath/2007/PartnerControls"/>
    <ds:schemaRef ds:uri="4810b1be-b013-45c3-af17-95057bdb2a9e"/>
    <ds:schemaRef ds:uri="ff9daf23-330d-4706-b085-709fc485bc71"/>
  </ds:schemaRefs>
</ds:datastoreItem>
</file>

<file path=customXml/itemProps2.xml><?xml version="1.0" encoding="utf-8"?>
<ds:datastoreItem xmlns:ds="http://schemas.openxmlformats.org/officeDocument/2006/customXml" ds:itemID="{CC9DCE9D-DDC5-48D8-B857-EBBB8C90EA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6D8A9A-3391-4AE6-977E-7BEC63668A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10b1be-b013-45c3-af17-95057bdb2a9e"/>
    <ds:schemaRef ds:uri="ff9daf23-330d-4706-b085-709fc485bc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Apresentação na tela (16:9)</PresentationFormat>
  <Paragraphs>122</Paragraphs>
  <Slides>15</Slides>
  <Notes>15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Impact</vt:lpstr>
      <vt:lpstr>Roboto</vt:lpstr>
      <vt:lpstr>Arial</vt:lpstr>
      <vt:lpstr>Simple Dark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5511954200465</cp:lastModifiedBy>
  <cp:revision>1</cp:revision>
  <dcterms:modified xsi:type="dcterms:W3CDTF">2025-03-17T00:03:19Z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0x0101006ECF8F60BFBEF145994FB8401AEF2367</vt:lpwstr>
  </property>
</Properties>
</file>